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0" r:id="rId4"/>
    <p:sldId id="262" r:id="rId5"/>
    <p:sldId id="261" r:id="rId6"/>
    <p:sldId id="263" r:id="rId7"/>
    <p:sldId id="265" r:id="rId8"/>
    <p:sldId id="267" r:id="rId9"/>
    <p:sldId id="266" r:id="rId10"/>
    <p:sldId id="268" r:id="rId11"/>
    <p:sldId id="269" r:id="rId12"/>
    <p:sldId id="270" r:id="rId13"/>
    <p:sldId id="271" r:id="rId14"/>
    <p:sldId id="272" r:id="rId15"/>
    <p:sldId id="274" r:id="rId16"/>
    <p:sldId id="273" r:id="rId17"/>
    <p:sldId id="275" r:id="rId18"/>
    <p:sldId id="276" r:id="rId19"/>
    <p:sldId id="277" r:id="rId20"/>
    <p:sldId id="278" r:id="rId21"/>
    <p:sldId id="280" r:id="rId22"/>
    <p:sldId id="279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11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9F84-A598-4FB6-81EE-2BFEECE2EA4D}" type="datetimeFigureOut">
              <a:rPr lang="ru-RU" smtClean="0"/>
              <a:pPr/>
              <a:t>22.03.2014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FC0FFDE-4512-4DA1-9D02-581244315F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9F84-A598-4FB6-81EE-2BFEECE2EA4D}" type="datetimeFigureOut">
              <a:rPr lang="ru-RU" smtClean="0"/>
              <a:pPr/>
              <a:t>22.03.2014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0FFDE-4512-4DA1-9D02-581244315F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9F84-A598-4FB6-81EE-2BFEECE2EA4D}" type="datetimeFigureOut">
              <a:rPr lang="ru-RU" smtClean="0"/>
              <a:pPr/>
              <a:t>22.03.2014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0FFDE-4512-4DA1-9D02-581244315F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9F84-A598-4FB6-81EE-2BFEECE2EA4D}" type="datetimeFigureOut">
              <a:rPr lang="ru-RU" smtClean="0"/>
              <a:pPr/>
              <a:t>22.03.2014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FC0FFDE-4512-4DA1-9D02-581244315F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9F84-A598-4FB6-81EE-2BFEECE2EA4D}" type="datetimeFigureOut">
              <a:rPr lang="ru-RU" smtClean="0"/>
              <a:pPr/>
              <a:t>22.03.2014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0FFDE-4512-4DA1-9D02-581244315F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9F84-A598-4FB6-81EE-2BFEECE2EA4D}" type="datetimeFigureOut">
              <a:rPr lang="ru-RU" smtClean="0"/>
              <a:pPr/>
              <a:t>22.03.2014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0FFDE-4512-4DA1-9D02-581244315F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9F84-A598-4FB6-81EE-2BFEECE2EA4D}" type="datetimeFigureOut">
              <a:rPr lang="ru-RU" smtClean="0"/>
              <a:pPr/>
              <a:t>22.03.2014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6FC0FFDE-4512-4DA1-9D02-581244315F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9F84-A598-4FB6-81EE-2BFEECE2EA4D}" type="datetimeFigureOut">
              <a:rPr lang="ru-RU" smtClean="0"/>
              <a:pPr/>
              <a:t>22.03.2014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0FFDE-4512-4DA1-9D02-581244315F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9F84-A598-4FB6-81EE-2BFEECE2EA4D}" type="datetimeFigureOut">
              <a:rPr lang="ru-RU" smtClean="0"/>
              <a:pPr/>
              <a:t>22.03.2014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0FFDE-4512-4DA1-9D02-581244315F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9F84-A598-4FB6-81EE-2BFEECE2EA4D}" type="datetimeFigureOut">
              <a:rPr lang="ru-RU" smtClean="0"/>
              <a:pPr/>
              <a:t>22.03.2014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0FFDE-4512-4DA1-9D02-581244315F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9F84-A598-4FB6-81EE-2BFEECE2EA4D}" type="datetimeFigureOut">
              <a:rPr lang="ru-RU" smtClean="0"/>
              <a:pPr/>
              <a:t>22.03.2014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0FFDE-4512-4DA1-9D02-581244315F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D9F9F84-A598-4FB6-81EE-2BFEECE2EA4D}" type="datetimeFigureOut">
              <a:rPr lang="ru-RU" smtClean="0"/>
              <a:pPr/>
              <a:t>22.03.2014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FC0FFDE-4512-4DA1-9D02-581244315F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857620" y="457200"/>
            <a:ext cx="5130932" cy="3543304"/>
          </a:xfrm>
        </p:spPr>
        <p:txBody>
          <a:bodyPr>
            <a:normAutofit/>
          </a:bodyPr>
          <a:lstStyle/>
          <a:p>
            <a:pPr algn="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Каждый великий успех науки имеет своим истоком великую дерзость воображения</a:t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Д. Дьюи</a:t>
            </a:r>
            <a:endParaRPr lang="ru-RU" sz="3200" dirty="0"/>
          </a:p>
        </p:txBody>
      </p:sp>
      <p:sp>
        <p:nvSpPr>
          <p:cNvPr id="10" name="Овал 9"/>
          <p:cNvSpPr/>
          <p:nvPr/>
        </p:nvSpPr>
        <p:spPr>
          <a:xfrm>
            <a:off x="214282" y="1285860"/>
            <a:ext cx="4429156" cy="5429288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Технический труд</a:t>
            </a:r>
            <a:endParaRPr lang="ru-RU" sz="2000" dirty="0"/>
          </a:p>
        </p:txBody>
      </p:sp>
      <p:pic>
        <p:nvPicPr>
          <p:cNvPr id="12" name="Рисунок 11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57224" y="2071678"/>
            <a:ext cx="3071834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774270" cy="135732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/>
              <a:t>Великие средства воспитания – библиотека, рисование, музыка</a:t>
            </a:r>
            <a:endParaRPr lang="ru-RU" sz="3200" b="1" dirty="0"/>
          </a:p>
        </p:txBody>
      </p:sp>
      <p:sp>
        <p:nvSpPr>
          <p:cNvPr id="5" name="Овал 4"/>
          <p:cNvSpPr/>
          <p:nvPr/>
        </p:nvSpPr>
        <p:spPr>
          <a:xfrm>
            <a:off x="214282" y="1500174"/>
            <a:ext cx="8643998" cy="5143536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85918" y="2071678"/>
            <a:ext cx="5429288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774270" cy="135732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/>
              <a:t>Содержанием образования выступает непосредственный опыт ребенка</a:t>
            </a:r>
            <a:endParaRPr lang="ru-RU" sz="3200" b="1" dirty="0"/>
          </a:p>
        </p:txBody>
      </p:sp>
      <p:sp>
        <p:nvSpPr>
          <p:cNvPr id="5" name="Овал 4"/>
          <p:cNvSpPr/>
          <p:nvPr/>
        </p:nvSpPr>
        <p:spPr>
          <a:xfrm>
            <a:off x="214282" y="1500174"/>
            <a:ext cx="4286280" cy="5143536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4643438" y="1500174"/>
            <a:ext cx="4286280" cy="5143536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" name="Рисунок 7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57224" y="2143116"/>
            <a:ext cx="30289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86380" y="2214554"/>
            <a:ext cx="3000396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774270" cy="135732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/>
              <a:t>Умения и навыки – интегральная  составная часть образования</a:t>
            </a:r>
            <a:endParaRPr lang="ru-RU" sz="3200" b="1" dirty="0"/>
          </a:p>
        </p:txBody>
      </p:sp>
      <p:sp>
        <p:nvSpPr>
          <p:cNvPr id="5" name="Овал 4"/>
          <p:cNvSpPr/>
          <p:nvPr/>
        </p:nvSpPr>
        <p:spPr>
          <a:xfrm>
            <a:off x="214282" y="1500174"/>
            <a:ext cx="8643998" cy="5143536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Рисунок 5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57356" y="2071678"/>
            <a:ext cx="5357850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774270" cy="135732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/>
              <a:t>«Учить детей надо не по заранее составленному плану, а по мере того, </a:t>
            </a:r>
            <a:br>
              <a:rPr lang="ru-RU" sz="2800" b="1" dirty="0" smtClean="0"/>
            </a:br>
            <a:r>
              <a:rPr lang="ru-RU" sz="2800" b="1" dirty="0" smtClean="0"/>
              <a:t>как что-нибудь требуется по работе» </a:t>
            </a:r>
            <a:r>
              <a:rPr lang="ru-RU" sz="2800" dirty="0" err="1" smtClean="0"/>
              <a:t>Д.Дьюи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sp>
        <p:nvSpPr>
          <p:cNvPr id="5" name="Овал 4"/>
          <p:cNvSpPr/>
          <p:nvPr/>
        </p:nvSpPr>
        <p:spPr>
          <a:xfrm>
            <a:off x="214282" y="1500174"/>
            <a:ext cx="8643998" cy="5143536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00232" y="2000240"/>
            <a:ext cx="5083169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774270" cy="135732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/>
              <a:t>Сегодня актуальность применения проектного метода в образовательной области “Технология” неоспорима</a:t>
            </a:r>
            <a:endParaRPr lang="ru-RU" sz="3200" b="1" dirty="0"/>
          </a:p>
        </p:txBody>
      </p:sp>
      <p:sp>
        <p:nvSpPr>
          <p:cNvPr id="5" name="Овал 4"/>
          <p:cNvSpPr/>
          <p:nvPr/>
        </p:nvSpPr>
        <p:spPr>
          <a:xfrm>
            <a:off x="214282" y="1571612"/>
            <a:ext cx="8643998" cy="5072098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7" name="Picture 3" descr="C:\Documents and Settings\Учитель\Рабочий стол\ПОРОШИНА\АЛИЯ ФОТО\P109020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14480" y="2143116"/>
            <a:ext cx="2714644" cy="1814681"/>
          </a:xfrm>
          <a:prstGeom prst="rect">
            <a:avLst/>
          </a:prstGeom>
          <a:noFill/>
        </p:spPr>
      </p:pic>
      <p:pic>
        <p:nvPicPr>
          <p:cNvPr id="1028" name="Picture 4" descr="C:\Documents and Settings\Учитель\Рабочий стол\ПОРОШИНА\АЛИЯ ФОТО\P109020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14480" y="4143380"/>
            <a:ext cx="2737838" cy="1828790"/>
          </a:xfrm>
          <a:prstGeom prst="rect">
            <a:avLst/>
          </a:prstGeom>
          <a:noFill/>
        </p:spPr>
      </p:pic>
      <p:pic>
        <p:nvPicPr>
          <p:cNvPr id="1029" name="Picture 5" descr="C:\Documents and Settings\Учитель\Рабочий стол\ПОРОШИНА\АЛИЯ ФОТО\P109023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929190" y="2143116"/>
            <a:ext cx="2334461" cy="38576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774270" cy="135732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/>
              <a:t>В настоящее время учебный предмет “Технология” перешел на качественно новую ступень.</a:t>
            </a:r>
            <a:endParaRPr lang="ru-RU" sz="3200" b="1" dirty="0"/>
          </a:p>
        </p:txBody>
      </p:sp>
      <p:sp>
        <p:nvSpPr>
          <p:cNvPr id="5" name="Овал 4"/>
          <p:cNvSpPr/>
          <p:nvPr/>
        </p:nvSpPr>
        <p:spPr>
          <a:xfrm>
            <a:off x="214282" y="1500174"/>
            <a:ext cx="8643998" cy="5143536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Рисунок 5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86050" y="1785926"/>
            <a:ext cx="3456957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211454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Проектная деятельность на уроках технологии не представляется возможной без использования трудов такого великого и всегда современного педагога как Джон Дьюи.</a:t>
            </a:r>
            <a:endParaRPr lang="ru-RU" dirty="0"/>
          </a:p>
        </p:txBody>
      </p:sp>
      <p:pic>
        <p:nvPicPr>
          <p:cNvPr id="7" name="Рисунок 6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2786058"/>
            <a:ext cx="2905112" cy="1914512"/>
          </a:xfrm>
          <a:prstGeom prst="rect">
            <a:avLst/>
          </a:prstGeom>
          <a:noFill/>
          <a:ln w="76200">
            <a:solidFill>
              <a:schemeClr val="bg2">
                <a:lumMod val="25000"/>
              </a:schemeClr>
            </a:solidFill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643174" y="3286124"/>
            <a:ext cx="3238506" cy="2347917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429256" y="4214818"/>
            <a:ext cx="3357554" cy="2262183"/>
          </a:xfrm>
          <a:prstGeom prst="rect">
            <a:avLst/>
          </a:prstGeom>
          <a:noFill/>
          <a:ln w="76200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0"/>
            <a:ext cx="8686800" cy="235743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Логика выполнения проектов  изначально предполагала включение обучающихся во все этапы проектной деятельности, коллективную и индивидуальную работу, сотрудничество в группах. </a:t>
            </a:r>
            <a:endParaRPr lang="ru-RU" sz="2800" dirty="0"/>
          </a:p>
        </p:txBody>
      </p:sp>
      <p:pic>
        <p:nvPicPr>
          <p:cNvPr id="3" name="Рисунок 2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2285992"/>
            <a:ext cx="3571885" cy="2695583"/>
          </a:xfrm>
          <a:prstGeom prst="rect">
            <a:avLst/>
          </a:prstGeom>
          <a:noFill/>
          <a:ln w="7620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786050" y="4000504"/>
            <a:ext cx="3500447" cy="2647958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429256" y="2285992"/>
            <a:ext cx="3476636" cy="2547946"/>
          </a:xfrm>
          <a:prstGeom prst="rect">
            <a:avLst/>
          </a:prstGeom>
          <a:noFill/>
          <a:ln w="76200">
            <a:solidFill>
              <a:schemeClr val="accent4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Характеристика этапов проектной деятельности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285720" y="1500174"/>
            <a:ext cx="8501122" cy="15001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</a:rPr>
              <a:t>Первый этап: поисково-исследовательский</a:t>
            </a:r>
          </a:p>
        </p:txBody>
      </p:sp>
      <p:sp>
        <p:nvSpPr>
          <p:cNvPr id="5" name="Овал 4"/>
          <p:cNvSpPr/>
          <p:nvPr/>
        </p:nvSpPr>
        <p:spPr>
          <a:xfrm>
            <a:off x="285720" y="3286124"/>
            <a:ext cx="8501122" cy="15001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</a:rPr>
              <a:t>Второй этап: конструкционно-технологический</a:t>
            </a:r>
          </a:p>
        </p:txBody>
      </p:sp>
      <p:sp>
        <p:nvSpPr>
          <p:cNvPr id="6" name="Овал 5"/>
          <p:cNvSpPr/>
          <p:nvPr/>
        </p:nvSpPr>
        <p:spPr>
          <a:xfrm>
            <a:off x="285720" y="5000636"/>
            <a:ext cx="8501122" cy="15001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</a:rPr>
              <a:t>Третий этап: </a:t>
            </a:r>
            <a:r>
              <a:rPr lang="ru-RU" sz="2800" dirty="0" err="1" smtClean="0">
                <a:solidFill>
                  <a:schemeClr val="tx1"/>
                </a:solidFill>
                <a:latin typeface="Arial" pitchFamily="34" charset="0"/>
              </a:rPr>
              <a:t>заключительно-презентационный</a:t>
            </a:r>
            <a:endParaRPr lang="ru-RU" sz="2800" dirty="0" smtClean="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774270" cy="92869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/>
              <a:t>Педагогическая ценность метода проектов</a:t>
            </a:r>
            <a:endParaRPr lang="ru-RU" sz="3200" b="1" dirty="0"/>
          </a:p>
        </p:txBody>
      </p:sp>
      <p:sp>
        <p:nvSpPr>
          <p:cNvPr id="5" name="Овал 4"/>
          <p:cNvSpPr/>
          <p:nvPr/>
        </p:nvSpPr>
        <p:spPr>
          <a:xfrm>
            <a:off x="214282" y="1142984"/>
            <a:ext cx="4357718" cy="1571636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Педагогический инструментарий для учителей </a:t>
            </a:r>
            <a:endParaRPr lang="ru-RU" sz="2800" dirty="0"/>
          </a:p>
        </p:txBody>
      </p:sp>
      <p:sp>
        <p:nvSpPr>
          <p:cNvPr id="6" name="Овал 5"/>
          <p:cNvSpPr/>
          <p:nvPr/>
        </p:nvSpPr>
        <p:spPr>
          <a:xfrm>
            <a:off x="4643438" y="1142984"/>
            <a:ext cx="4357718" cy="164307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Жизненно-практические умения для обучающихся</a:t>
            </a:r>
            <a:endParaRPr lang="ru-RU" sz="28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5008" y="2857496"/>
            <a:ext cx="3208444" cy="2143140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50452" y="4572008"/>
            <a:ext cx="3101496" cy="2071702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31746" name="Picture 2" descr="C:\Documents and Settings\Учитель\Рабочий стол\ПОРОШИНА\фото учителя\Степанов конкурс\Готовимся к олимпиаде по русскому языку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282" y="2857496"/>
            <a:ext cx="3175020" cy="2000264"/>
          </a:xfrm>
          <a:prstGeom prst="rect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</p:spPr>
      </p:pic>
      <p:pic>
        <p:nvPicPr>
          <p:cNvPr id="31747" name="Picture 3" descr="C:\Documents and Settings\Учитель\Рабочий стол\ПОРОШИНА\фото учителя\Степанов конкурс\Бочкарь Елена\людмила леонидовна\DSC0474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00100" y="4572008"/>
            <a:ext cx="2928958" cy="2089562"/>
          </a:xfrm>
          <a:prstGeom prst="rect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14290"/>
            <a:ext cx="8686800" cy="857256"/>
          </a:xfrm>
        </p:spPr>
        <p:txBody>
          <a:bodyPr/>
          <a:lstStyle/>
          <a:p>
            <a:pPr algn="ctr"/>
            <a:r>
              <a:rPr lang="ru-RU" b="1" dirty="0" smtClean="0"/>
              <a:t>Школа по Дьюи - это</a:t>
            </a:r>
            <a:endParaRPr lang="ru-RU" b="1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857356" y="3214686"/>
            <a:ext cx="3357586" cy="157163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Социальный центр</a:t>
            </a:r>
            <a:endParaRPr lang="ru-RU" sz="32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71472" y="1428736"/>
            <a:ext cx="3500462" cy="164307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Зародыш общественной жизни</a:t>
            </a:r>
            <a:endParaRPr lang="ru-RU" sz="32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857488" y="4929198"/>
            <a:ext cx="3357586" cy="157163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Общество в миниатюре</a:t>
            </a:r>
            <a:endParaRPr lang="ru-RU" sz="3200" dirty="0"/>
          </a:p>
        </p:txBody>
      </p:sp>
      <p:pic>
        <p:nvPicPr>
          <p:cNvPr id="6" name="Рисунок 5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429256" y="1285860"/>
            <a:ext cx="3470278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ru-RU" b="1" dirty="0" smtClean="0"/>
              <a:t>Мышление начинается там, где есть проблемная ситуация.</a:t>
            </a:r>
            <a:br>
              <a:rPr lang="ru-RU" b="1" dirty="0" smtClean="0"/>
            </a:br>
            <a:r>
              <a:rPr lang="ru-RU" dirty="0" smtClean="0"/>
              <a:t>Д. Дьюи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00562" y="2285992"/>
            <a:ext cx="4095744" cy="3286123"/>
          </a:xfrm>
          <a:prstGeom prst="rect">
            <a:avLst/>
          </a:prstGeom>
          <a:noFill/>
          <a:ln w="57150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1357298"/>
            <a:ext cx="3571900" cy="5143536"/>
          </a:xfrm>
          <a:prstGeom prst="rect">
            <a:avLst/>
          </a:prstGeom>
          <a:noFill/>
          <a:ln w="762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500043"/>
            <a:ext cx="8458200" cy="714379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Список литературы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1142984"/>
            <a:ext cx="8458200" cy="5143536"/>
          </a:xfrm>
        </p:spPr>
        <p:txBody>
          <a:bodyPr>
            <a:normAutofit fontScale="92500" lnSpcReduction="10000"/>
          </a:bodyPr>
          <a:lstStyle/>
          <a:p>
            <a:r>
              <a:rPr lang="ru-RU" sz="3000" b="1" dirty="0" smtClean="0"/>
              <a:t>1.Бухтиярова И.Н. Школьные технологии. М., с. 108. 2000.</a:t>
            </a:r>
          </a:p>
          <a:p>
            <a:r>
              <a:rPr lang="ru-RU" sz="3000" b="1" dirty="0" smtClean="0"/>
              <a:t>2.Гилева Е.А. Школа и производство. Журнал № 4, с. 25. 2001.</a:t>
            </a:r>
          </a:p>
          <a:p>
            <a:r>
              <a:rPr lang="ru-RU" sz="3000" b="1" dirty="0" smtClean="0"/>
              <a:t>3.Капустин В. С. Выполнение проектов. Елабуга.  1995. </a:t>
            </a:r>
          </a:p>
          <a:p>
            <a:r>
              <a:rPr lang="ru-RU" sz="3000" b="1" dirty="0" smtClean="0"/>
              <a:t>4.Савенков А.И. Путь в неизведанное. М., 2000.</a:t>
            </a:r>
          </a:p>
          <a:p>
            <a:r>
              <a:rPr lang="ru-RU" sz="3000" b="1" dirty="0" smtClean="0"/>
              <a:t>5.Самородский П.С. Основы разработки творческих проектов. Брянск. 1995.</a:t>
            </a:r>
          </a:p>
          <a:p>
            <a:r>
              <a:rPr lang="ru-RU" sz="3000" b="1" dirty="0" smtClean="0"/>
              <a:t>6.Шамова Т.И. Управление образовательным процессом в адаптивной школе. М., 2001, с. 271.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1857364"/>
            <a:ext cx="7429552" cy="830997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endParaRPr lang="ru-RU" sz="4800" dirty="0"/>
          </a:p>
        </p:txBody>
      </p:sp>
      <p:sp>
        <p:nvSpPr>
          <p:cNvPr id="3" name="Овал 2"/>
          <p:cNvSpPr/>
          <p:nvPr/>
        </p:nvSpPr>
        <p:spPr>
          <a:xfrm>
            <a:off x="285720" y="571480"/>
            <a:ext cx="8501122" cy="4357718"/>
          </a:xfrm>
          <a:prstGeom prst="ellips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</a:rPr>
              <a:t>Спасибо за внимание!</a:t>
            </a:r>
            <a:endParaRPr lang="ru-RU" sz="4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7620" y="214290"/>
            <a:ext cx="5130932" cy="3214710"/>
          </a:xfrm>
        </p:spPr>
        <p:txBody>
          <a:bodyPr>
            <a:normAutofit fontScale="90000"/>
          </a:bodyPr>
          <a:lstStyle/>
          <a:p>
            <a:pPr algn="r"/>
            <a:r>
              <a:rPr lang="ru-RU" b="1" dirty="0" smtClean="0"/>
              <a:t>Только творчество, самостоятельное созидание гарантируют и утверждают настоящее знание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Д.Дьюи</a:t>
            </a: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85720" y="1214422"/>
            <a:ext cx="3500462" cy="407196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pic>
        <p:nvPicPr>
          <p:cNvPr id="6" name="Рисунок 5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1357298"/>
            <a:ext cx="2928958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кругленный прямоугольник 6"/>
          <p:cNvSpPr/>
          <p:nvPr/>
        </p:nvSpPr>
        <p:spPr>
          <a:xfrm>
            <a:off x="3857620" y="2714620"/>
            <a:ext cx="3357586" cy="392909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pic>
        <p:nvPicPr>
          <p:cNvPr id="8" name="Рисунок 7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00496" y="2857496"/>
            <a:ext cx="3000396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14290"/>
            <a:ext cx="8686800" cy="85725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Детей посылают в школу ради их </a:t>
            </a:r>
            <a:r>
              <a:rPr lang="ru-RU" b="1" dirty="0" err="1" smtClean="0"/>
              <a:t>дисциплинирования</a:t>
            </a:r>
            <a:endParaRPr lang="ru-RU" b="1" dirty="0"/>
          </a:p>
        </p:txBody>
      </p:sp>
      <p:sp>
        <p:nvSpPr>
          <p:cNvPr id="3" name="Стрелка вниз 2"/>
          <p:cNvSpPr/>
          <p:nvPr/>
        </p:nvSpPr>
        <p:spPr>
          <a:xfrm>
            <a:off x="4286248" y="1142984"/>
            <a:ext cx="484632" cy="19288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214282" y="1071546"/>
            <a:ext cx="8643998" cy="557216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4" name="Рисунок 13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85918" y="1714488"/>
            <a:ext cx="5500726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845708" cy="100013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Лозунг основателей системы проектного обучения </a:t>
            </a:r>
            <a:r>
              <a:rPr lang="ru-RU" b="1" dirty="0" smtClean="0"/>
              <a:t>«всё из жизни, всё для жизни»</a:t>
            </a:r>
            <a:endParaRPr lang="ru-RU" b="1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14282" y="1285860"/>
            <a:ext cx="8429684" cy="78581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19 век. сельскохозяйственные школы США</a:t>
            </a:r>
            <a:endParaRPr lang="ru-RU" sz="32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00034" y="2500306"/>
            <a:ext cx="8429684" cy="71438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20 век . прагматическая педагогика Джона Дьюи</a:t>
            </a:r>
            <a:endParaRPr lang="ru-RU" sz="28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14282" y="3571876"/>
            <a:ext cx="8429684" cy="78581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20-е годы 20 века. внедрение метода проектов в советской школе</a:t>
            </a:r>
            <a:endParaRPr lang="ru-RU" sz="28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00034" y="4786322"/>
            <a:ext cx="8429684" cy="785818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2-я половина 20 века. Рост интереса к методу проектов в странах Запада</a:t>
            </a:r>
            <a:endParaRPr lang="ru-RU" sz="28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14282" y="5857892"/>
            <a:ext cx="8429684" cy="78581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Конец 20 века – начало 21 века. Внедрение проектного метода в школах России.</a:t>
            </a:r>
            <a:endParaRPr lang="ru-RU" sz="2800" b="1" dirty="0"/>
          </a:p>
        </p:txBody>
      </p:sp>
      <p:sp>
        <p:nvSpPr>
          <p:cNvPr id="9" name="Стрелка вниз 8"/>
          <p:cNvSpPr/>
          <p:nvPr/>
        </p:nvSpPr>
        <p:spPr>
          <a:xfrm>
            <a:off x="214282" y="2143116"/>
            <a:ext cx="484632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8501090" y="3286124"/>
            <a:ext cx="484632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214282" y="4429132"/>
            <a:ext cx="484632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8501090" y="5572140"/>
            <a:ext cx="484632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774270" cy="100013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Школа – средство возрождения общества</a:t>
            </a:r>
            <a:endParaRPr lang="ru-RU" b="1" dirty="0"/>
          </a:p>
        </p:txBody>
      </p:sp>
      <p:sp>
        <p:nvSpPr>
          <p:cNvPr id="5" name="Овал 4"/>
          <p:cNvSpPr/>
          <p:nvPr/>
        </p:nvSpPr>
        <p:spPr>
          <a:xfrm>
            <a:off x="214282" y="1214422"/>
            <a:ext cx="8643998" cy="5429288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Рисунок 5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14480" y="1857364"/>
            <a:ext cx="5572164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774270" cy="1214446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/>
              <a:t>Главнейшая задача школы – развитие навыков социального поведения, трудовых умений</a:t>
            </a:r>
            <a:endParaRPr lang="ru-RU" sz="3200" b="1" dirty="0"/>
          </a:p>
        </p:txBody>
      </p:sp>
      <p:sp>
        <p:nvSpPr>
          <p:cNvPr id="5" name="Овал 4"/>
          <p:cNvSpPr/>
          <p:nvPr/>
        </p:nvSpPr>
        <p:spPr>
          <a:xfrm>
            <a:off x="214282" y="1500174"/>
            <a:ext cx="8643998" cy="5143536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57356" y="2071678"/>
            <a:ext cx="5286412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774270" cy="135732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/>
              <a:t>Трудовое воспитание открывает возможности эстетического воспитания</a:t>
            </a:r>
            <a:endParaRPr lang="ru-RU" sz="3200" b="1" dirty="0"/>
          </a:p>
        </p:txBody>
      </p:sp>
      <p:sp>
        <p:nvSpPr>
          <p:cNvPr id="5" name="Овал 4"/>
          <p:cNvSpPr/>
          <p:nvPr/>
        </p:nvSpPr>
        <p:spPr>
          <a:xfrm>
            <a:off x="214282" y="1500174"/>
            <a:ext cx="8643998" cy="5143536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14480" y="2071678"/>
            <a:ext cx="5572164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774270" cy="135732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/>
              <a:t>Формирование творческого воображения, изобретательности, логического мышления</a:t>
            </a:r>
            <a:endParaRPr lang="ru-RU" sz="3200" b="1" dirty="0"/>
          </a:p>
        </p:txBody>
      </p:sp>
      <p:sp>
        <p:nvSpPr>
          <p:cNvPr id="5" name="Овал 4"/>
          <p:cNvSpPr/>
          <p:nvPr/>
        </p:nvSpPr>
        <p:spPr>
          <a:xfrm>
            <a:off x="214282" y="1500174"/>
            <a:ext cx="8643998" cy="5143536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Рисунок 5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85918" y="2071678"/>
            <a:ext cx="5429288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547</TotalTime>
  <Words>373</Words>
  <Application>Microsoft Office PowerPoint</Application>
  <PresentationFormat>Экран (4:3)</PresentationFormat>
  <Paragraphs>42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Трек</vt:lpstr>
      <vt:lpstr>Каждый великий успех науки имеет своим истоком великую дерзость воображения Д. Дьюи</vt:lpstr>
      <vt:lpstr>Школа по Дьюи - это</vt:lpstr>
      <vt:lpstr>Только творчество, самостоятельное созидание гарантируют и утверждают настоящее знание Д.Дьюи</vt:lpstr>
      <vt:lpstr>Детей посылают в школу ради их дисциплинирования</vt:lpstr>
      <vt:lpstr>Лозунг основателей системы проектного обучения «всё из жизни, всё для жизни»</vt:lpstr>
      <vt:lpstr>Школа – средство возрождения общества</vt:lpstr>
      <vt:lpstr>Главнейшая задача школы – развитие навыков социального поведения, трудовых умений</vt:lpstr>
      <vt:lpstr>Трудовое воспитание открывает возможности эстетического воспитания</vt:lpstr>
      <vt:lpstr>Формирование творческого воображения, изобретательности, логического мышления</vt:lpstr>
      <vt:lpstr>Великие средства воспитания – библиотека, рисование, музыка</vt:lpstr>
      <vt:lpstr>Содержанием образования выступает непосредственный опыт ребенка</vt:lpstr>
      <vt:lpstr>Умения и навыки – интегральная  составная часть образования</vt:lpstr>
      <vt:lpstr>«Учить детей надо не по заранее составленному плану, а по мере того,  как что-нибудь требуется по работе» Д.Дьюи.</vt:lpstr>
      <vt:lpstr>Сегодня актуальность применения проектного метода в образовательной области “Технология” неоспорима</vt:lpstr>
      <vt:lpstr>В настоящее время учебный предмет “Технология” перешел на качественно новую ступень.</vt:lpstr>
      <vt:lpstr>Проектная деятельность на уроках технологии не представляется возможной без использования трудов такого великого и всегда современного педагога как Джон Дьюи.</vt:lpstr>
      <vt:lpstr>Логика выполнения проектов  изначально предполагала включение обучающихся во все этапы проектной деятельности, коллективную и индивидуальную работу, сотрудничество в группах. </vt:lpstr>
      <vt:lpstr>Характеристика этапов проектной деятельности.</vt:lpstr>
      <vt:lpstr>Педагогическая ценность метода проектов</vt:lpstr>
      <vt:lpstr>Мышление начинается там, где есть проблемная ситуация. Д. Дьюи</vt:lpstr>
      <vt:lpstr>Список литературы</vt:lpstr>
      <vt:lpstr>Слайд 22</vt:lpstr>
    </vt:vector>
  </TitlesOfParts>
  <Company>School4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ПРОЕКТНАЯ ДЕЯТЕЛЬНОСТЬ НА УРОКАХ ТЕХНОЛОГИИ</dc:title>
  <dc:creator>Учитель</dc:creator>
  <cp:lastModifiedBy>KornienkoGN</cp:lastModifiedBy>
  <cp:revision>59</cp:revision>
  <dcterms:created xsi:type="dcterms:W3CDTF">2011-03-23T04:46:21Z</dcterms:created>
  <dcterms:modified xsi:type="dcterms:W3CDTF">2014-03-22T06:17:16Z</dcterms:modified>
</cp:coreProperties>
</file>